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2" r:id="rId4"/>
    <p:sldId id="260" r:id="rId5"/>
    <p:sldId id="261" r:id="rId6"/>
    <p:sldId id="263" r:id="rId7"/>
    <p:sldId id="264" r:id="rId8"/>
    <p:sldId id="265" r:id="rId9"/>
    <p:sldId id="271" r:id="rId10"/>
    <p:sldId id="272" r:id="rId11"/>
    <p:sldId id="274" r:id="rId12"/>
    <p:sldId id="275" r:id="rId13"/>
    <p:sldId id="276" r:id="rId14"/>
    <p:sldId id="278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4660"/>
  </p:normalViewPr>
  <p:slideViewPr>
    <p:cSldViewPr>
      <p:cViewPr varScale="1">
        <p:scale>
          <a:sx n="69" d="100"/>
          <a:sy n="69" d="100"/>
        </p:scale>
        <p:origin x="-7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3F3D-4273-4256-9BD2-45ED18BB66F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037B6-0A51-4688-9F5F-BD1A992CC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037B6-0A51-4688-9F5F-BD1A992CC4D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5F1E-CF60-4235-A947-43578D5B014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1247-6C38-487A-8F13-D2E6B605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5F1E-CF60-4235-A947-43578D5B014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1247-6C38-487A-8F13-D2E6B605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5F1E-CF60-4235-A947-43578D5B014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1247-6C38-487A-8F13-D2E6B605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5F1E-CF60-4235-A947-43578D5B014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1247-6C38-487A-8F13-D2E6B605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5F1E-CF60-4235-A947-43578D5B014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1247-6C38-487A-8F13-D2E6B605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5F1E-CF60-4235-A947-43578D5B014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1247-6C38-487A-8F13-D2E6B605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5F1E-CF60-4235-A947-43578D5B014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1247-6C38-487A-8F13-D2E6B605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5F1E-CF60-4235-A947-43578D5B014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1247-6C38-487A-8F13-D2E6B605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5F1E-CF60-4235-A947-43578D5B014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1247-6C38-487A-8F13-D2E6B605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5F1E-CF60-4235-A947-43578D5B014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1247-6C38-487A-8F13-D2E6B605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5F1E-CF60-4235-A947-43578D5B014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1247-6C38-487A-8F13-D2E6B605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55F1E-CF60-4235-A947-43578D5B014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1247-6C38-487A-8F13-D2E6B605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Sentence Structure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Common Errors in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Composing a sentence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CIM\100OLYMP\P3060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Combining Clauses with Coordination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When we combine 2 independent clauses (IC’s) through the use of FANBOYS or semi-colons.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Example: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May loves to cook, and John loves to clean.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May loves to cook; John loves to clean.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Combining Clauses with Subordination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When an Independent Clause (IC)and a Dependent Clause (DC) are joined to make a complete sentence.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Example: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If Mary will cook, John will clean.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John will clean if Mary will cook.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sentence is punctuated with a comma only if the DC come first.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Subordination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Remember!</a:t>
            </a:r>
          </a:p>
          <a:p>
            <a:pPr algn="ctr"/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DC, IC (use comma)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IC DC (no comma)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Coordination/ Subordination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Practice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1.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en-US" b="1" dirty="0" smtClean="0">
                <a:solidFill>
                  <a:srgbClr val="00B050"/>
                </a:solidFill>
              </a:rPr>
              <a:t>hile Herb took a nap we watched TV.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2. We will go to the mall after we clean up.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3. Unless we study we will not pass the test.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4. Although I’m tired I must study.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5. I enjoyed the dance after we played the  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   game.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Grammatical Sentences: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Must have a subject and a verb</a:t>
            </a:r>
          </a:p>
          <a:p>
            <a:r>
              <a:rPr lang="en-US" b="1" dirty="0" smtClean="0"/>
              <a:t>Must express a complete thought</a:t>
            </a:r>
            <a:endParaRPr lang="en-US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Sentences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Simple Sentence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/>
              <a:t>A sentence that has one subject and only one verb, either of which may be compound.  It consists of </a:t>
            </a:r>
            <a:r>
              <a:rPr lang="en-US" b="1" u="sng" dirty="0" smtClean="0"/>
              <a:t>one and only one independent clause.</a:t>
            </a:r>
          </a:p>
          <a:p>
            <a:pPr marL="514350" indent="-514350">
              <a:buNone/>
            </a:pPr>
            <a:endParaRPr lang="en-US" b="1" u="sng" dirty="0" smtClean="0"/>
          </a:p>
          <a:p>
            <a:pPr marL="514350" indent="-51435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Example:</a:t>
            </a:r>
          </a:p>
          <a:p>
            <a:pPr marL="514350" indent="-514350">
              <a:buNone/>
            </a:pPr>
            <a:r>
              <a:rPr lang="en-US" b="1" dirty="0" smtClean="0"/>
              <a:t>	John joined the Marines.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/>
              <a:t>Joe and Marsha played and laughed.</a:t>
            </a:r>
          </a:p>
          <a:p>
            <a:pPr marL="514350" indent="-514350"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Types of Sentences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2.	</a:t>
            </a:r>
            <a:r>
              <a:rPr lang="en-US" b="1" smtClean="0">
                <a:solidFill>
                  <a:srgbClr val="C00000"/>
                </a:solidFill>
              </a:rPr>
              <a:t>Compound Sentence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</a:t>
            </a:r>
            <a:r>
              <a:rPr lang="en-US" b="1" dirty="0" smtClean="0"/>
              <a:t>A sentence that contains</a:t>
            </a:r>
            <a:r>
              <a:rPr lang="en-US" b="1" dirty="0" smtClean="0">
                <a:solidFill>
                  <a:srgbClr val="C00000"/>
                </a:solidFill>
              </a:rPr>
              <a:t> two or more simple sentences (IC’s)</a:t>
            </a:r>
            <a:r>
              <a:rPr lang="en-US" b="1" dirty="0" smtClean="0"/>
              <a:t>, usually joined by a comma and a connecting word (FANBOYS), or a semicolon. 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Examples:</a:t>
            </a:r>
          </a:p>
          <a:p>
            <a:pPr marL="514350" indent="-514350"/>
            <a:r>
              <a:rPr lang="en-US" b="1" dirty="0" smtClean="0"/>
              <a:t>He called the children for supper, </a:t>
            </a:r>
            <a:r>
              <a:rPr lang="en-US" b="1" dirty="0" smtClean="0">
                <a:solidFill>
                  <a:srgbClr val="FF0000"/>
                </a:solidFill>
              </a:rPr>
              <a:t>but</a:t>
            </a:r>
            <a:r>
              <a:rPr lang="en-US" b="1" dirty="0" smtClean="0"/>
              <a:t> they could not hear him. </a:t>
            </a:r>
          </a:p>
          <a:p>
            <a:pPr marL="514350" indent="-514350"/>
            <a:r>
              <a:rPr lang="en-US" b="1" dirty="0" smtClean="0"/>
              <a:t>He called the children  to supper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 smtClean="0"/>
              <a:t>they could not hear him.</a:t>
            </a:r>
          </a:p>
          <a:p>
            <a:pPr marL="514350" indent="-514350"/>
            <a:endParaRPr lang="en-US" b="1" dirty="0"/>
          </a:p>
        </p:txBody>
      </p:sp>
    </p:spTree>
  </p:cSld>
  <p:clrMapOvr>
    <a:masterClrMapping/>
  </p:clrMapOvr>
  <p:transition advClick="0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Sentences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 smtClean="0">
                <a:solidFill>
                  <a:srgbClr val="FF0000"/>
                </a:solidFill>
              </a:rPr>
              <a:t>Complex Sentence</a:t>
            </a:r>
          </a:p>
          <a:p>
            <a:pPr marL="514350" indent="-514350">
              <a:buNone/>
            </a:pPr>
            <a:r>
              <a:rPr lang="en-US" b="1" dirty="0" smtClean="0"/>
              <a:t>	A sentence that has one independent clause and one or more dependent clauses.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Examples:</a:t>
            </a:r>
          </a:p>
          <a:p>
            <a:pPr marL="514350" indent="-514350"/>
            <a:r>
              <a:rPr lang="en-US" b="1" dirty="0" smtClean="0">
                <a:solidFill>
                  <a:srgbClr val="C00000"/>
                </a:solidFill>
              </a:rPr>
              <a:t>Although</a:t>
            </a:r>
            <a:r>
              <a:rPr lang="en-US" b="1" dirty="0" smtClean="0"/>
              <a:t> it snowed, the schools were open.</a:t>
            </a:r>
          </a:p>
          <a:p>
            <a:pPr marL="514350" indent="-514350"/>
            <a:r>
              <a:rPr lang="en-US" b="1" dirty="0" smtClean="0"/>
              <a:t>We did our homework </a:t>
            </a:r>
            <a:r>
              <a:rPr lang="en-US" b="1" dirty="0" smtClean="0">
                <a:solidFill>
                  <a:srgbClr val="C00000"/>
                </a:solidFill>
              </a:rPr>
              <a:t>while</a:t>
            </a:r>
            <a:r>
              <a:rPr lang="en-US" b="1" dirty="0" smtClean="0"/>
              <a:t> Mom slept.</a:t>
            </a:r>
            <a:endParaRPr lang="en-US" b="1" dirty="0"/>
          </a:p>
        </p:txBody>
      </p:sp>
    </p:spTree>
  </p:cSld>
  <p:clrMapOvr>
    <a:masterClrMapping/>
  </p:clrMapOvr>
  <p:transition advClick="0"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Diagram of Sentence Forms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</a:t>
            </a:r>
            <a:r>
              <a:rPr lang="en-US" b="1" dirty="0" smtClean="0">
                <a:solidFill>
                  <a:srgbClr val="0070C0"/>
                </a:solidFill>
              </a:rPr>
              <a:t>INDEPENDENT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rgbClr val="0070C0"/>
                </a:solidFill>
              </a:rPr>
              <a:t>DEPENDENT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Simple</a:t>
            </a:r>
            <a:r>
              <a:rPr lang="en-US" b="1" dirty="0" smtClean="0"/>
              <a:t>			1			0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Compound</a:t>
            </a:r>
            <a:r>
              <a:rPr lang="en-US" b="1" dirty="0" smtClean="0"/>
              <a:t>	   2 or more		0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Complex</a:t>
            </a:r>
            <a:r>
              <a:rPr lang="en-US" b="1" dirty="0" smtClean="0"/>
              <a:t>			1		   1 or more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Run-On Sentence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Sometimes referred to as a FUSED SENTENCE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A writer tries to join two independent clauses (IC’s) without proper conjunctions or punctuation.  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Example:</a:t>
            </a:r>
          </a:p>
          <a:p>
            <a:pPr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I tried to run up the stairs I stubbed my toe and fell forward.</a:t>
            </a:r>
            <a:endParaRPr lang="en-US" b="1" dirty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Correction Options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Make the run-on into 2 separate sentences: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Example: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00B050"/>
                </a:solidFill>
              </a:rPr>
              <a:t>I tried to run up the stairs.  I stubbed my toe and fell forward.</a:t>
            </a:r>
          </a:p>
          <a:p>
            <a:r>
              <a:rPr lang="en-US" b="1" dirty="0" smtClean="0"/>
              <a:t>Use a semi-colon: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Example:</a:t>
            </a:r>
          </a:p>
          <a:p>
            <a:pPr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 tried to run up the stairs; I stubbed my toe and fell forward.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Correction Options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Use a comma and coordinating conjunction: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Use an acronym to remember the coordinating conjunctions:  FANBOYS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But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Yet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So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Correction using comma and </a:t>
            </a:r>
            <a:r>
              <a:rPr lang="en-US" b="1" dirty="0" err="1" smtClean="0">
                <a:solidFill>
                  <a:srgbClr val="FF0000"/>
                </a:solidFill>
              </a:rPr>
              <a:t>Fanboys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Example: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I tried to run up the stairs, but I stubbed my toe and fell forward.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FF0000"/>
                </a:solidFill>
              </a:rPr>
              <a:t>Comma Splice: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Another common error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b="1" dirty="0" smtClean="0"/>
              <a:t>Joining 2 independent clauses with a comma.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00B0F0"/>
                </a:solidFill>
              </a:rPr>
              <a:t>A comma is not a strong enough punctuation mark to connect 2 IC’s.</a:t>
            </a:r>
          </a:p>
          <a:p>
            <a:pPr>
              <a:buNone/>
            </a:pPr>
            <a:r>
              <a:rPr lang="en-US" b="1" dirty="0" smtClean="0"/>
              <a:t>Example: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tried to run up the stairs, I stubbed my toe and fell forward.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Correction: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Use the 4 techniques listed for run-on sentences to correct: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Two separate sentences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Comma and </a:t>
            </a:r>
            <a:r>
              <a:rPr lang="en-US" b="1" dirty="0" err="1" smtClean="0">
                <a:solidFill>
                  <a:srgbClr val="00B0F0"/>
                </a:solidFill>
              </a:rPr>
              <a:t>coordinationg</a:t>
            </a:r>
            <a:r>
              <a:rPr lang="en-US" b="1" dirty="0" smtClean="0">
                <a:solidFill>
                  <a:srgbClr val="00B0F0"/>
                </a:solidFill>
              </a:rPr>
              <a:t> conjunction</a:t>
            </a:r>
          </a:p>
          <a:p>
            <a:pPr>
              <a:buNone/>
            </a:pPr>
            <a:r>
              <a:rPr lang="en-US" b="1" dirty="0">
                <a:solidFill>
                  <a:srgbClr val="00B0F0"/>
                </a:solidFill>
              </a:rPr>
              <a:t>	</a:t>
            </a:r>
            <a:r>
              <a:rPr lang="en-US" b="1" dirty="0" smtClean="0">
                <a:solidFill>
                  <a:srgbClr val="00B0F0"/>
                </a:solidFill>
              </a:rPr>
              <a:t> 	(FANBOYS)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Semi-colon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Dependent clause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Fragment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Another sentence error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r>
              <a:rPr lang="en-US" b="1" dirty="0" smtClean="0"/>
              <a:t>A fragment is an incomplete idea that tries to stand alone as a sentence.  </a:t>
            </a:r>
          </a:p>
          <a:p>
            <a:pPr>
              <a:buNone/>
            </a:pPr>
            <a:r>
              <a:rPr lang="en-US" b="1" dirty="0" smtClean="0"/>
              <a:t>Example:</a:t>
            </a:r>
          </a:p>
          <a:p>
            <a:pPr>
              <a:buNone/>
            </a:pPr>
            <a:r>
              <a:rPr lang="en-US" b="1" dirty="0">
                <a:solidFill>
                  <a:srgbClr val="00B050"/>
                </a:solidFill>
              </a:rPr>
              <a:t>	</a:t>
            </a:r>
            <a:r>
              <a:rPr lang="en-US" b="1" dirty="0" smtClean="0">
                <a:solidFill>
                  <a:srgbClr val="00B050"/>
                </a:solidFill>
              </a:rPr>
              <a:t>Because I tried to run up the stairs.</a:t>
            </a:r>
          </a:p>
          <a:p>
            <a:pPr>
              <a:buNone/>
            </a:pPr>
            <a:r>
              <a:rPr lang="en-US" b="1" dirty="0">
                <a:solidFill>
                  <a:srgbClr val="00B050"/>
                </a:solidFill>
              </a:rPr>
              <a:t>	</a:t>
            </a:r>
            <a:r>
              <a:rPr lang="en-US" b="1" dirty="0" smtClean="0">
                <a:solidFill>
                  <a:srgbClr val="00B050"/>
                </a:solidFill>
              </a:rPr>
              <a:t>When I stubbed my toe.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CIM\100OLYMP\P3060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375</Words>
  <Application>Microsoft Office PowerPoint</Application>
  <PresentationFormat>On-screen Show (4:3)</PresentationFormat>
  <Paragraphs>99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Sentence Structure</vt:lpstr>
      <vt:lpstr>Run-On Sentence</vt:lpstr>
      <vt:lpstr>Correction Options</vt:lpstr>
      <vt:lpstr>Correction Options</vt:lpstr>
      <vt:lpstr>Correction using comma and Fanboys</vt:lpstr>
      <vt:lpstr>  Comma Splice: Another common error  </vt:lpstr>
      <vt:lpstr>Correction:</vt:lpstr>
      <vt:lpstr>Fragment Another sentence error</vt:lpstr>
      <vt:lpstr>Slide 9</vt:lpstr>
      <vt:lpstr>Slide 10</vt:lpstr>
      <vt:lpstr>Combining Clauses with Coordination</vt:lpstr>
      <vt:lpstr>Combining Clauses with Subordination</vt:lpstr>
      <vt:lpstr>Subordination</vt:lpstr>
      <vt:lpstr>Coordination/ Subordination </vt:lpstr>
      <vt:lpstr>Grammatical Sentences:</vt:lpstr>
      <vt:lpstr>Types of Sentences</vt:lpstr>
      <vt:lpstr>Types of Sentences</vt:lpstr>
      <vt:lpstr>Types of Sentences</vt:lpstr>
      <vt:lpstr>Diagram of Sentence Forms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Sentence Structure</dc:title>
  <dc:creator>Bev</dc:creator>
  <cp:lastModifiedBy>Bev</cp:lastModifiedBy>
  <cp:revision>21</cp:revision>
  <dcterms:created xsi:type="dcterms:W3CDTF">2009-11-02T01:34:49Z</dcterms:created>
  <dcterms:modified xsi:type="dcterms:W3CDTF">2010-03-24T00:13:02Z</dcterms:modified>
</cp:coreProperties>
</file>